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15"/>
  </p:notesMasterIdLst>
  <p:sldIdLst>
    <p:sldId id="257" r:id="rId2"/>
    <p:sldId id="258" r:id="rId3"/>
    <p:sldId id="270" r:id="rId4"/>
    <p:sldId id="275" r:id="rId5"/>
    <p:sldId id="273" r:id="rId6"/>
    <p:sldId id="276" r:id="rId7"/>
    <p:sldId id="277" r:id="rId8"/>
    <p:sldId id="278" r:id="rId9"/>
    <p:sldId id="271" r:id="rId10"/>
    <p:sldId id="272" r:id="rId11"/>
    <p:sldId id="274" r:id="rId12"/>
    <p:sldId id="279" r:id="rId13"/>
    <p:sldId id="269" r:id="rId14"/>
  </p:sldIdLst>
  <p:sldSz cx="12192000" cy="6858000"/>
  <p:notesSz cx="6858000" cy="9144000"/>
  <p:embeddedFontLst>
    <p:embeddedFont>
      <p:font typeface="나눔스퀘어" panose="020B0600000101010101" pitchFamily="50" charset="-127"/>
      <p:regular r:id="rId16"/>
    </p:embeddedFont>
    <p:embeddedFont>
      <p:font typeface="나눔스퀘어 Bold" panose="020B0600000101010101" pitchFamily="50" charset="-127"/>
      <p:bold r:id="rId17"/>
    </p:embeddedFont>
    <p:embeddedFont>
      <p:font typeface="나눔스퀘어 ExtraBold" panose="020B0600000101010101" pitchFamily="50" charset="-127"/>
      <p:bold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2F"/>
    <a:srgbClr val="6DB33F"/>
    <a:srgbClr val="BBBDC0"/>
    <a:srgbClr val="D0CECE"/>
    <a:srgbClr val="8DBABD"/>
    <a:srgbClr val="634EEA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5" autoAdjust="0"/>
    <p:restoredTop sz="79245" autoAdjust="0"/>
  </p:normalViewPr>
  <p:slideViewPr>
    <p:cSldViewPr snapToGrid="0">
      <p:cViewPr varScale="1">
        <p:scale>
          <a:sx n="64" d="100"/>
          <a:sy n="64" d="100"/>
        </p:scale>
        <p:origin x="418" y="7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2019-10-01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7470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451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1950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6800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96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5337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24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19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094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184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488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855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0546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hyperlink" Target="https://github.com/HeechanYang/heechanYang.github.io/blob/master/assets/videos/postman_use_tests_script.mp4?raw=true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getpostman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github.com/HeechanYang/heechanYang.github.io/blob/master/assets/videos/postman_export.mp4?raw=true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github.com/HeechanYang/heechanYang.github.io/blob/master/assets/videos/postman_import.mp4?raw=true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hyperlink" Target="https://github.com/HeechanYang/heechanYang.github.io/blob/master/assets/videos/postman_dont_use_tests_script.mp4?raw=true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64006" y="2228671"/>
            <a:ext cx="66640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 </a:t>
            </a:r>
            <a:r>
              <a:rPr lang="ko-KR" altLang="en-US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자동화</a:t>
            </a:r>
            <a:r>
              <a:rPr lang="en-US" altLang="ko-KR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1411" y="3591816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by </a:t>
            </a:r>
            <a:r>
              <a:rPr lang="en-US" altLang="ko-KR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LOG.INFO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244A6F9-8BCA-4FBE-9097-42917150A734}"/>
              </a:ext>
            </a:extLst>
          </p:cNvPr>
          <p:cNvSpPr txBox="1"/>
          <p:nvPr/>
        </p:nvSpPr>
        <p:spPr>
          <a:xfrm>
            <a:off x="1133127" y="437393"/>
            <a:ext cx="92503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자동화 </a:t>
            </a:r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Tests script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적용했을 때</a:t>
            </a:r>
          </a:p>
        </p:txBody>
      </p:sp>
      <p:pic>
        <p:nvPicPr>
          <p:cNvPr id="11" name="GOMCAM 20191001_1342250176">
            <a:hlinkClick r:id="" action="ppaction://media"/>
            <a:extLst>
              <a:ext uri="{FF2B5EF4-FFF2-40B4-BE49-F238E27FC236}">
                <a16:creationId xmlns:a16="http://schemas.microsoft.com/office/drawing/2014/main" id="{741B4E04-7842-4E85-99C4-A660E9B52C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19843" y="1050704"/>
            <a:ext cx="9527657" cy="535930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1B1A8C3-26B9-4A7E-B1A5-699AC477B015}"/>
              </a:ext>
            </a:extLst>
          </p:cNvPr>
          <p:cNvSpPr/>
          <p:nvPr/>
        </p:nvSpPr>
        <p:spPr>
          <a:xfrm>
            <a:off x="4899710" y="6438547"/>
            <a:ext cx="24290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hlinkClick r:id="rId6"/>
              </a:rPr>
              <a:t>동영상 다운로드 링크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7087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7628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자동화 </a:t>
            </a:r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Tests script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적용 결과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2FCB791-6D68-4CA1-8563-85303434F274}"/>
              </a:ext>
            </a:extLst>
          </p:cNvPr>
          <p:cNvSpPr/>
          <p:nvPr/>
        </p:nvSpPr>
        <p:spPr>
          <a:xfrm>
            <a:off x="504389" y="1540904"/>
            <a:ext cx="1104997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ID/PW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이용해 토큰 값을 요청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하면 미리 작성한 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Tests Script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 동작하여 전역변수 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{{token}}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값에 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Token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값 대입</a:t>
            </a: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테스트할 </a:t>
            </a:r>
            <a:r>
              <a:rPr lang="ko-KR" altLang="en-US" sz="2400" b="1" dirty="0" err="1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요청들에서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{{token}}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전역 변수를 사용하기 때문에 일일이 </a:t>
            </a:r>
            <a:r>
              <a:rPr lang="ko-KR" altLang="en-US" sz="2400" b="1" dirty="0" err="1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복붙해줄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필요 없음</a:t>
            </a: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위의 예시는 두 개의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 호출해보았지만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실제 테스트해 볼 때는 로그인 한 번 한 후 더 많은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호출하여 테스트해보는 경우가 많다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위의 방법을 사용하면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API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 과정을 단순화할 수 있고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시간을 대폭 감소시킬 수 있으며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정신 건강을 챙길 수 있다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94505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33121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자동화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2FCB791-6D68-4CA1-8563-85303434F274}"/>
              </a:ext>
            </a:extLst>
          </p:cNvPr>
          <p:cNvSpPr/>
          <p:nvPr/>
        </p:nvSpPr>
        <p:spPr>
          <a:xfrm>
            <a:off x="504389" y="1782395"/>
            <a:ext cx="11049972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26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 외에도 </a:t>
            </a:r>
            <a:r>
              <a:rPr lang="en-US" altLang="ko-KR" sz="26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Postman</a:t>
            </a:r>
            <a:r>
              <a:rPr lang="ko-KR" altLang="en-US" sz="26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에는 많은 편리한 기능들이 있다</a:t>
            </a:r>
            <a:endParaRPr lang="en-US" altLang="ko-KR" sz="26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fontAlgn="base"/>
            <a:endParaRPr lang="en-US" altLang="ko-KR" sz="26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fontAlgn="base"/>
            <a:endParaRPr lang="en-US" altLang="ko-KR" sz="26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fontAlgn="base"/>
            <a:r>
              <a:rPr lang="ko-KR" altLang="en-US" sz="26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이러한 기능들을 적절히 사용한다면 개발시간을 대폭 </a:t>
            </a:r>
            <a:r>
              <a:rPr lang="ko-KR" altLang="en-US" sz="2600" b="1" i="0" dirty="0" err="1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감축시킬</a:t>
            </a:r>
            <a:r>
              <a:rPr lang="ko-KR" altLang="en-US" sz="26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수 있다</a:t>
            </a:r>
            <a:endParaRPr lang="en-US" altLang="ko-KR" sz="26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fontAlgn="base"/>
            <a:endParaRPr lang="en-US" altLang="ko-KR" sz="26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fontAlgn="base"/>
            <a:endParaRPr lang="en-US" altLang="ko-KR" sz="26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fontAlgn="base"/>
            <a:r>
              <a:rPr lang="ko-KR" altLang="en-US" sz="26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본 포스트에서는 다루진 않았지만</a:t>
            </a:r>
            <a:r>
              <a:rPr lang="en-US" altLang="ko-KR" sz="26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26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2600" b="1" i="0" dirty="0">
              <a:solidFill>
                <a:srgbClr val="00002F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fontAlgn="base"/>
            <a:r>
              <a:rPr lang="en-US" altLang="ko-KR" sz="26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‘Runner’</a:t>
            </a:r>
            <a:r>
              <a:rPr lang="ko-KR" altLang="en-US" sz="26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라는 기능을 이용하면 매우 편하게 </a:t>
            </a:r>
            <a:r>
              <a:rPr lang="en-US" altLang="ko-KR" sz="26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r>
              <a:rPr lang="ko-KR" altLang="en-US" sz="26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테스트를 자동화할 수 있다</a:t>
            </a:r>
            <a:endParaRPr lang="en-US" altLang="ko-KR" sz="2600" b="1" i="0" dirty="0">
              <a:solidFill>
                <a:srgbClr val="00002F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7667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8376" y="2447473"/>
            <a:ext cx="44552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28135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이란</a:t>
            </a:r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2FCB791-6D68-4CA1-8563-85303434F274}"/>
              </a:ext>
            </a:extLst>
          </p:cNvPr>
          <p:cNvSpPr/>
          <p:nvPr/>
        </p:nvSpPr>
        <p:spPr>
          <a:xfrm>
            <a:off x="1711159" y="4371793"/>
            <a:ext cx="94832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32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r>
              <a:rPr lang="ko-KR" altLang="en-US" sz="32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개발한 후 테스트 또는 협업을 도와주는 도구</a:t>
            </a:r>
            <a:endParaRPr lang="en-US" altLang="ko-KR" sz="32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백엔드</a:t>
            </a:r>
            <a:r>
              <a:rPr lang="ko-KR" altLang="en-US" sz="20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개발 후 </a:t>
            </a:r>
            <a:r>
              <a:rPr lang="en-US" altLang="ko-KR" sz="20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API </a:t>
            </a:r>
            <a:r>
              <a:rPr lang="ko-KR" altLang="en-US" sz="20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테스트할 때 사용</a:t>
            </a:r>
            <a:endParaRPr lang="en-US" altLang="ko-KR" sz="20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클라이언트 개발자의 </a:t>
            </a:r>
            <a:r>
              <a:rPr lang="en-US" altLang="ko-KR" sz="20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API </a:t>
            </a:r>
            <a:r>
              <a:rPr lang="ko-KR" altLang="en-US" sz="20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테스트를 돕기 위해</a:t>
            </a:r>
            <a:r>
              <a:rPr lang="en-US" altLang="ko-KR" sz="20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공유할 때 사용</a:t>
            </a:r>
            <a:r>
              <a:rPr lang="en-US" altLang="ko-KR" sz="20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sz="3200" b="1" i="0" dirty="0">
              <a:solidFill>
                <a:srgbClr val="00002F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62B9BA5-8E44-401D-ADE6-70D8593CD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1720668"/>
            <a:ext cx="10439400" cy="1952625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111DBF9A-D2D5-4563-8694-EB818EF6158B}"/>
              </a:ext>
            </a:extLst>
          </p:cNvPr>
          <p:cNvSpPr/>
          <p:nvPr/>
        </p:nvSpPr>
        <p:spPr>
          <a:xfrm>
            <a:off x="7844589" y="3683988"/>
            <a:ext cx="35297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base"/>
            <a:r>
              <a:rPr lang="ko-KR" altLang="en-US" sz="1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출처</a:t>
            </a:r>
            <a:r>
              <a:rPr lang="en-US" altLang="ko-KR" sz="1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1400" dirty="0">
                <a:hlinkClick r:id="rId4"/>
              </a:rPr>
              <a:t>https://</a:t>
            </a:r>
            <a:r>
              <a:rPr lang="en-US" altLang="ko-KR" sz="1400" dirty="0" err="1">
                <a:hlinkClick r:id="rId4"/>
              </a:rPr>
              <a:t>www.getpostman.com</a:t>
            </a:r>
            <a:r>
              <a:rPr lang="en-US" altLang="ko-KR" sz="1400" dirty="0">
                <a:hlinkClick r:id="rId4"/>
              </a:rPr>
              <a:t>/</a:t>
            </a:r>
            <a:endParaRPr lang="en-US" altLang="ko-KR" sz="1400" b="1" i="0" dirty="0">
              <a:solidFill>
                <a:srgbClr val="00002F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2957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구조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2FCB791-6D68-4CA1-8563-85303434F274}"/>
              </a:ext>
            </a:extLst>
          </p:cNvPr>
          <p:cNvSpPr/>
          <p:nvPr/>
        </p:nvSpPr>
        <p:spPr>
          <a:xfrm>
            <a:off x="5359945" y="2568393"/>
            <a:ext cx="410506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4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Collection</a:t>
            </a:r>
          </a:p>
          <a:p>
            <a:pPr fontAlgn="base"/>
            <a:r>
              <a:rPr lang="ko-KR" altLang="en-US" sz="4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└ </a:t>
            </a:r>
            <a:r>
              <a:rPr lang="en-US" altLang="ko-KR" sz="4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Folder </a:t>
            </a:r>
          </a:p>
          <a:p>
            <a:pPr fontAlgn="base"/>
            <a:r>
              <a:rPr lang="en-US" altLang="ko-KR" sz="4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4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└</a:t>
            </a:r>
            <a:r>
              <a:rPr lang="ko-KR" altLang="en-US" sz="4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4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Request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5D86FA8-8DD4-4399-B018-92EDE84B2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6316" b="31355"/>
          <a:stretch/>
        </p:blipFill>
        <p:spPr>
          <a:xfrm>
            <a:off x="1026522" y="1219520"/>
            <a:ext cx="3124373" cy="48579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F9AC7F8-EDE7-4B1B-A38A-6FD2C3C07AA3}"/>
              </a:ext>
            </a:extLst>
          </p:cNvPr>
          <p:cNvSpPr/>
          <p:nvPr/>
        </p:nvSpPr>
        <p:spPr>
          <a:xfrm>
            <a:off x="1026522" y="3636464"/>
            <a:ext cx="2931867" cy="526463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EE6CAD0-6953-4EDC-B0B4-8070E3841A7B}"/>
              </a:ext>
            </a:extLst>
          </p:cNvPr>
          <p:cNvSpPr/>
          <p:nvPr/>
        </p:nvSpPr>
        <p:spPr>
          <a:xfrm>
            <a:off x="1219028" y="4162927"/>
            <a:ext cx="2739361" cy="230371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CB378F4-127E-44B8-A4D1-A1B5E34B07CD}"/>
              </a:ext>
            </a:extLst>
          </p:cNvPr>
          <p:cNvSpPr/>
          <p:nvPr/>
        </p:nvSpPr>
        <p:spPr>
          <a:xfrm>
            <a:off x="1327314" y="5462338"/>
            <a:ext cx="2631076" cy="230371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E1AE519-2289-4B8C-9C29-8D8597F64321}"/>
              </a:ext>
            </a:extLst>
          </p:cNvPr>
          <p:cNvCxnSpPr>
            <a:cxnSpLocks/>
            <a:stCxn id="6" idx="3"/>
            <a:endCxn id="23" idx="1"/>
          </p:cNvCxnSpPr>
          <p:nvPr/>
        </p:nvCxnSpPr>
        <p:spPr>
          <a:xfrm flipV="1">
            <a:off x="3958389" y="2935534"/>
            <a:ext cx="1401556" cy="964162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20C5C71-8F0C-4F81-9A46-AEFAFB223628}"/>
              </a:ext>
            </a:extLst>
          </p:cNvPr>
          <p:cNvCxnSpPr>
            <a:cxnSpLocks/>
            <a:stCxn id="13" idx="3"/>
            <a:endCxn id="28" idx="1"/>
          </p:cNvCxnSpPr>
          <p:nvPr/>
        </p:nvCxnSpPr>
        <p:spPr>
          <a:xfrm flipV="1">
            <a:off x="3958389" y="3623980"/>
            <a:ext cx="2029327" cy="654133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815DF6A4-7A71-4159-B035-8333D1E9550A}"/>
              </a:ext>
            </a:extLst>
          </p:cNvPr>
          <p:cNvCxnSpPr>
            <a:cxnSpLocks/>
            <a:stCxn id="14" idx="3"/>
            <a:endCxn id="31" idx="1"/>
          </p:cNvCxnSpPr>
          <p:nvPr/>
        </p:nvCxnSpPr>
        <p:spPr>
          <a:xfrm flipV="1">
            <a:off x="3958390" y="4357339"/>
            <a:ext cx="2875547" cy="1220185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ACF8C4F-9318-48A5-A5B8-DCDC45CB26D9}"/>
              </a:ext>
            </a:extLst>
          </p:cNvPr>
          <p:cNvSpPr/>
          <p:nvPr/>
        </p:nvSpPr>
        <p:spPr>
          <a:xfrm>
            <a:off x="5987716" y="3302674"/>
            <a:ext cx="1772653" cy="642611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39A99D7-32B3-499D-86C4-BA143D67B874}"/>
              </a:ext>
            </a:extLst>
          </p:cNvPr>
          <p:cNvSpPr/>
          <p:nvPr/>
        </p:nvSpPr>
        <p:spPr>
          <a:xfrm>
            <a:off x="6833937" y="4022626"/>
            <a:ext cx="2322095" cy="669425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2695C3F-F143-4748-8357-42F452EB0682}"/>
              </a:ext>
            </a:extLst>
          </p:cNvPr>
          <p:cNvSpPr/>
          <p:nvPr/>
        </p:nvSpPr>
        <p:spPr>
          <a:xfrm>
            <a:off x="5359945" y="2614228"/>
            <a:ext cx="2653087" cy="642611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018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6" grpId="0" animBg="1"/>
      <p:bldP spid="13" grpId="0" animBg="1"/>
      <p:bldP spid="14" grpId="0" animBg="1"/>
      <p:bldP spid="28" grpId="0" animBg="1"/>
      <p:bldP spid="31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>
            <a:extLst>
              <a:ext uri="{FF2B5EF4-FFF2-40B4-BE49-F238E27FC236}">
                <a16:creationId xmlns:a16="http://schemas.microsoft.com/office/drawing/2014/main" id="{FA83CC26-D2D2-4877-92B7-78C86B10F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898" y="987206"/>
            <a:ext cx="10082463" cy="5408821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29578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구조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FAC197C-9B69-4DEE-8D43-C1D5EBEE7AD9}"/>
              </a:ext>
            </a:extLst>
          </p:cNvPr>
          <p:cNvSpPr/>
          <p:nvPr/>
        </p:nvSpPr>
        <p:spPr>
          <a:xfrm>
            <a:off x="1133128" y="2401818"/>
            <a:ext cx="2270806" cy="3048487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17F4A23-5962-41BF-B015-25E28ED001AC}"/>
              </a:ext>
            </a:extLst>
          </p:cNvPr>
          <p:cNvSpPr/>
          <p:nvPr/>
        </p:nvSpPr>
        <p:spPr>
          <a:xfrm>
            <a:off x="3489310" y="2269470"/>
            <a:ext cx="769869" cy="221067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465F704-786D-4855-9A72-38C9A167F7B6}"/>
              </a:ext>
            </a:extLst>
          </p:cNvPr>
          <p:cNvSpPr/>
          <p:nvPr/>
        </p:nvSpPr>
        <p:spPr>
          <a:xfrm>
            <a:off x="3428778" y="1703175"/>
            <a:ext cx="5567061" cy="221067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E54B6F3-1694-4C94-BE5A-4E78430DC568}"/>
              </a:ext>
            </a:extLst>
          </p:cNvPr>
          <p:cNvSpPr/>
          <p:nvPr/>
        </p:nvSpPr>
        <p:spPr>
          <a:xfrm>
            <a:off x="9170670" y="1592440"/>
            <a:ext cx="2016071" cy="285837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F5E81E-AF09-4142-A75F-4A7D9D01ACA0}"/>
              </a:ext>
            </a:extLst>
          </p:cNvPr>
          <p:cNvSpPr/>
          <p:nvPr/>
        </p:nvSpPr>
        <p:spPr>
          <a:xfrm>
            <a:off x="4259179" y="2269470"/>
            <a:ext cx="5448701" cy="221067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E1BBEFE-4825-43A9-9F5B-4764BB15F943}"/>
              </a:ext>
            </a:extLst>
          </p:cNvPr>
          <p:cNvSpPr/>
          <p:nvPr/>
        </p:nvSpPr>
        <p:spPr>
          <a:xfrm>
            <a:off x="3428778" y="2605249"/>
            <a:ext cx="7698016" cy="892331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CAC230B-04BA-4FCB-9550-BA6593103A99}"/>
              </a:ext>
            </a:extLst>
          </p:cNvPr>
          <p:cNvSpPr/>
          <p:nvPr/>
        </p:nvSpPr>
        <p:spPr>
          <a:xfrm>
            <a:off x="3428778" y="3493595"/>
            <a:ext cx="7698016" cy="1956710"/>
          </a:xfrm>
          <a:prstGeom prst="rect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03E69D-BD4E-4E82-89F0-0B365D57393E}"/>
              </a:ext>
            </a:extLst>
          </p:cNvPr>
          <p:cNvSpPr txBox="1"/>
          <p:nvPr/>
        </p:nvSpPr>
        <p:spPr>
          <a:xfrm>
            <a:off x="1548959" y="3147117"/>
            <a:ext cx="1524000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>
                    <a:lumMod val="75000"/>
                  </a:schemeClr>
                </a:solidFill>
              </a:rPr>
              <a:t>Collections</a:t>
            </a:r>
            <a:endParaRPr lang="ko-KR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5907C2-9FA2-4818-9952-D7861F96B248}"/>
              </a:ext>
            </a:extLst>
          </p:cNvPr>
          <p:cNvSpPr txBox="1"/>
          <p:nvPr/>
        </p:nvSpPr>
        <p:spPr>
          <a:xfrm>
            <a:off x="6628277" y="2837174"/>
            <a:ext cx="1733741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>
                <a:solidFill>
                  <a:schemeClr val="accent5">
                    <a:lumMod val="75000"/>
                  </a:schemeClr>
                </a:solidFill>
              </a:rPr>
              <a:t>Request 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</a:rPr>
              <a:t>구성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890EF3-07D4-4E8D-97FC-2A394734038E}"/>
              </a:ext>
            </a:extLst>
          </p:cNvPr>
          <p:cNvSpPr txBox="1"/>
          <p:nvPr/>
        </p:nvSpPr>
        <p:spPr>
          <a:xfrm>
            <a:off x="6589441" y="3993921"/>
            <a:ext cx="1811412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>
                <a:solidFill>
                  <a:schemeClr val="accent5">
                    <a:lumMod val="75000"/>
                  </a:schemeClr>
                </a:solidFill>
              </a:rPr>
              <a:t>Response </a:t>
            </a:r>
            <a:r>
              <a:rPr lang="ko-KR" altLang="en-US" b="1" dirty="0">
                <a:solidFill>
                  <a:schemeClr val="accent5">
                    <a:lumMod val="75000"/>
                  </a:schemeClr>
                </a:solidFill>
              </a:rPr>
              <a:t>내용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E7C97BF-CF00-4EC5-93FD-4255AA6F4299}"/>
              </a:ext>
            </a:extLst>
          </p:cNvPr>
          <p:cNvSpPr txBox="1"/>
          <p:nvPr/>
        </p:nvSpPr>
        <p:spPr>
          <a:xfrm>
            <a:off x="6153129" y="2074613"/>
            <a:ext cx="1238384" cy="27644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5">
                    <a:lumMod val="75000"/>
                  </a:schemeClr>
                </a:solidFill>
              </a:rPr>
              <a:t>Request URL</a:t>
            </a:r>
            <a:endParaRPr lang="ko-KR" altLang="en-US" sz="1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4D2BC5C-D859-40CB-8B96-C7D8C9263AB5}"/>
              </a:ext>
            </a:extLst>
          </p:cNvPr>
          <p:cNvSpPr txBox="1"/>
          <p:nvPr/>
        </p:nvSpPr>
        <p:spPr>
          <a:xfrm>
            <a:off x="3337915" y="2045454"/>
            <a:ext cx="1072657" cy="25391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accent5">
                    <a:lumMod val="75000"/>
                  </a:schemeClr>
                </a:solidFill>
              </a:rPr>
              <a:t>HTTP Method</a:t>
            </a:r>
            <a:endParaRPr lang="ko-KR" altLang="en-US" sz="1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91A2962-DD98-4A71-A5BD-A14C320A682F}"/>
              </a:ext>
            </a:extLst>
          </p:cNvPr>
          <p:cNvSpPr txBox="1"/>
          <p:nvPr/>
        </p:nvSpPr>
        <p:spPr>
          <a:xfrm>
            <a:off x="4036696" y="1513556"/>
            <a:ext cx="1580670" cy="24622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accent5">
                    <a:lumMod val="75000"/>
                  </a:schemeClr>
                </a:solidFill>
              </a:rPr>
              <a:t>열려 있는 </a:t>
            </a:r>
            <a:r>
              <a:rPr lang="en-US" altLang="ko-KR" sz="1000" b="1" dirty="0">
                <a:solidFill>
                  <a:schemeClr val="accent5">
                    <a:lumMod val="75000"/>
                  </a:schemeClr>
                </a:solidFill>
              </a:rPr>
              <a:t>Request tab</a:t>
            </a:r>
            <a:endParaRPr lang="ko-KR" altLang="en-US" sz="1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ACA929B-A5D7-491D-9E88-0C51ED669DED}"/>
              </a:ext>
            </a:extLst>
          </p:cNvPr>
          <p:cNvSpPr txBox="1"/>
          <p:nvPr/>
        </p:nvSpPr>
        <p:spPr>
          <a:xfrm>
            <a:off x="9304765" y="1455966"/>
            <a:ext cx="1580670" cy="246221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accent5">
                    <a:lumMod val="75000"/>
                  </a:schemeClr>
                </a:solidFill>
              </a:rPr>
              <a:t>환경변수</a:t>
            </a:r>
            <a:r>
              <a:rPr lang="en-US" altLang="ko-KR" sz="1000" b="1" dirty="0">
                <a:solidFill>
                  <a:schemeClr val="accent5">
                    <a:lumMod val="75000"/>
                  </a:schemeClr>
                </a:solidFill>
              </a:rPr>
              <a:t> / </a:t>
            </a:r>
            <a:r>
              <a:rPr lang="ko-KR" altLang="en-US" sz="1000" b="1" dirty="0">
                <a:solidFill>
                  <a:schemeClr val="accent5">
                    <a:lumMod val="75000"/>
                  </a:schemeClr>
                </a:solidFill>
              </a:rPr>
              <a:t>전역변수</a:t>
            </a:r>
          </a:p>
        </p:txBody>
      </p:sp>
    </p:spTree>
    <p:extLst>
      <p:ext uri="{BB962C8B-B14F-4D97-AF65-F5344CB8AC3E}">
        <p14:creationId xmlns:p14="http://schemas.microsoft.com/office/powerpoint/2010/main" val="418299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4" grpId="0" animBg="1"/>
      <p:bldP spid="26" grpId="0" animBg="1"/>
      <p:bldP spid="27" grpId="0" animBg="1"/>
      <p:bldP spid="29" grpId="0" animBg="1"/>
      <p:bldP spid="32" grpId="0" animBg="1"/>
      <p:bldP spid="16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31110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Export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OMCAM 20190918_0122410730">
            <a:hlinkClick r:id="" action="ppaction://media"/>
            <a:extLst>
              <a:ext uri="{FF2B5EF4-FFF2-40B4-BE49-F238E27FC236}">
                <a16:creationId xmlns:a16="http://schemas.microsoft.com/office/drawing/2014/main" id="{6895E048-013F-43FC-9B27-41ADA05D36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2700" y="1456713"/>
            <a:ext cx="8583025" cy="481901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D66BA56-738C-42D1-A8FB-6E47B4DA858A}"/>
              </a:ext>
            </a:extLst>
          </p:cNvPr>
          <p:cNvSpPr/>
          <p:nvPr/>
        </p:nvSpPr>
        <p:spPr>
          <a:xfrm>
            <a:off x="4899710" y="6340935"/>
            <a:ext cx="24290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hlinkClick r:id="rId6"/>
              </a:rPr>
              <a:t>동영상 다운로드 링크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7605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3135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Import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OMCAM 20190918_0122570841">
            <a:hlinkClick r:id="" action="ppaction://media"/>
            <a:extLst>
              <a:ext uri="{FF2B5EF4-FFF2-40B4-BE49-F238E27FC236}">
                <a16:creationId xmlns:a16="http://schemas.microsoft.com/office/drawing/2014/main" id="{F572318B-630C-455B-88CB-114FCF2568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2700" y="1456712"/>
            <a:ext cx="8583025" cy="481901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9BCFDA-4A60-4D24-AD27-D443EB1672F0}"/>
              </a:ext>
            </a:extLst>
          </p:cNvPr>
          <p:cNvSpPr/>
          <p:nvPr/>
        </p:nvSpPr>
        <p:spPr>
          <a:xfrm>
            <a:off x="4899710" y="6340935"/>
            <a:ext cx="24290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hlinkClick r:id="rId6"/>
              </a:rPr>
              <a:t>동영상 다운로드 링크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3622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43444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자동화 </a:t>
            </a:r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- 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배경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B7808F-CE1B-47CA-B5AB-B0AEC760DD87}"/>
              </a:ext>
            </a:extLst>
          </p:cNvPr>
          <p:cNvSpPr/>
          <p:nvPr/>
        </p:nvSpPr>
        <p:spPr>
          <a:xfrm>
            <a:off x="921109" y="1836312"/>
            <a:ext cx="1088081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앞서 살펴봤듯이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Postman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은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저장해두고 테스트할 수 있는 편리한 기능이 있다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ctr" fontAlgn="base"/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fontAlgn="base"/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하지만 그것 만으로는 수 많은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들을 테스트하기가 번거롭다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algn="ctr" fontAlgn="base"/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특히 로그인이 필요한 서비스에서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algn="ctr" fontAlgn="base"/>
            <a:endParaRPr lang="en-US" altLang="ko-KR" sz="2400" b="1" i="0" dirty="0">
              <a:solidFill>
                <a:srgbClr val="00002F"/>
              </a:solidFill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fontAlgn="base"/>
            <a:r>
              <a:rPr lang="en-US" altLang="ko-KR" sz="2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‘Pre-request Script’</a:t>
            </a:r>
            <a:r>
              <a:rPr lang="ko-KR" altLang="en-US" sz="2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나 </a:t>
            </a:r>
            <a:r>
              <a:rPr lang="en-US" altLang="ko-KR" sz="2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‘Tests’ </a:t>
            </a:r>
            <a:r>
              <a:rPr lang="ko-KR" altLang="en-US" sz="2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와 같은 기능을 통해 </a:t>
            </a:r>
            <a:r>
              <a:rPr lang="en-US" altLang="ko-KR" sz="2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Script</a:t>
            </a:r>
            <a:r>
              <a:rPr lang="ko-KR" altLang="en-US" sz="2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를 작성하여 자동화하면 좀 더 간편하게 </a:t>
            </a:r>
            <a:r>
              <a:rPr lang="en-US" altLang="ko-KR" sz="2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r>
              <a:rPr lang="ko-KR" altLang="en-US" sz="2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를 테스트할 수 있다</a:t>
            </a:r>
            <a:r>
              <a:rPr lang="en-US" altLang="ko-KR" sz="2400" b="1" i="0" dirty="0">
                <a:solidFill>
                  <a:srgbClr val="00002F"/>
                </a:solidFill>
                <a:effectLst/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ctr" fontAlgn="base"/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236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51363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자동화 </a:t>
            </a:r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문제 상황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B7808F-CE1B-47CA-B5AB-B0AEC760DD87}"/>
              </a:ext>
            </a:extLst>
          </p:cNvPr>
          <p:cNvSpPr/>
          <p:nvPr/>
        </p:nvSpPr>
        <p:spPr>
          <a:xfrm>
            <a:off x="829059" y="1164849"/>
            <a:ext cx="10880819" cy="53943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 err="1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OAuth2.0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방식을 사용함</a:t>
            </a: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회원가입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 등을 제외한 대다수의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Request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들은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Header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Token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값이 필요함</a:t>
            </a: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C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기존의 테스트 프로세스는 다음과 같음</a:t>
            </a:r>
            <a:endParaRPr lang="en-US" altLang="ko-KR" sz="2400" b="1" dirty="0">
              <a:solidFill>
                <a:srgbClr val="C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ID/PW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이용해 토큰 값을 요청</a:t>
            </a: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응답 받은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Token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값을 드래그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복사</a:t>
            </a: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테스트할 다른 요청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헤더에서 기존 토큰 값 삭제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복사한 토큰 값 삽입</a:t>
            </a: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요청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실행</a:t>
            </a: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테스트할 다른 요청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헤더에서 기존 토큰 값 삭제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복사한 토큰 값 삽입</a:t>
            </a: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요청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실행</a:t>
            </a:r>
            <a:endParaRPr lang="en-US" altLang="ko-KR" sz="2400" b="1" dirty="0">
              <a:solidFill>
                <a:srgbClr val="00002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....</a:t>
            </a:r>
          </a:p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accent5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테스트 할 때마다 </a:t>
            </a:r>
            <a:r>
              <a:rPr lang="en-US" altLang="ko-KR" sz="2400" b="1" dirty="0">
                <a:solidFill>
                  <a:schemeClr val="accent5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Token</a:t>
            </a:r>
            <a:r>
              <a:rPr lang="ko-KR" altLang="en-US" sz="2400" b="1" dirty="0">
                <a:solidFill>
                  <a:schemeClr val="accent5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값을 복사해서 일일이 붙여 넣는 반복 작업을 없애고자 함</a:t>
            </a:r>
            <a:endParaRPr lang="en-US" altLang="ko-KR" sz="2400" b="1" dirty="0">
              <a:solidFill>
                <a:schemeClr val="accent5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다음 두 페이지에 걸쳐 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‘Tests’ </a:t>
            </a:r>
            <a:r>
              <a:rPr lang="ko-KR" altLang="en-US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기능을 이용한 예시를 동영상으로 담아두었다</a:t>
            </a:r>
            <a:r>
              <a:rPr lang="en-US" altLang="ko-KR" sz="2400" b="1" dirty="0">
                <a:solidFill>
                  <a:srgbClr val="00002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62681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MCAM 20191001_1336290956">
            <a:hlinkClick r:id="" action="ppaction://media"/>
            <a:extLst>
              <a:ext uri="{FF2B5EF4-FFF2-40B4-BE49-F238E27FC236}">
                <a16:creationId xmlns:a16="http://schemas.microsoft.com/office/drawing/2014/main" id="{7FEAE9CB-55D7-4B50-B386-5090F5ECE8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19843" y="1079240"/>
            <a:ext cx="9527657" cy="5359307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133127" y="437393"/>
            <a:ext cx="92503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Postman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자동화 </a:t>
            </a:r>
            <a:r>
              <a:rPr lang="en-US" altLang="ko-KR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Tests script</a:t>
            </a:r>
            <a:r>
              <a:rPr lang="ko-KR" altLang="en-US" sz="32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적용하지 않았을 때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766794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1194361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621928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E0B6D5D-B5B0-49BC-9C1E-4D2CD2CDB07F}"/>
              </a:ext>
            </a:extLst>
          </p:cNvPr>
          <p:cNvSpPr/>
          <p:nvPr/>
        </p:nvSpPr>
        <p:spPr>
          <a:xfrm>
            <a:off x="4899710" y="6420607"/>
            <a:ext cx="24290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hlinkClick r:id="rId6"/>
              </a:rPr>
              <a:t>동영상 다운로드 링크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374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4869</TotalTime>
  <Words>440</Words>
  <Application>Microsoft Office PowerPoint</Application>
  <PresentationFormat>와이드스크린</PresentationFormat>
  <Paragraphs>90</Paragraphs>
  <Slides>13</Slides>
  <Notes>13</Notes>
  <HiddenSlides>0</HiddenSlides>
  <MMClips>4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나눔스퀘어</vt:lpstr>
      <vt:lpstr>나눔스퀘어 ExtraBold</vt:lpstr>
      <vt:lpstr>맑은 고딕</vt:lpstr>
      <vt:lpstr>나눔스퀘어 Bold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yhc94@naver.com</cp:lastModifiedBy>
  <cp:revision>383</cp:revision>
  <dcterms:created xsi:type="dcterms:W3CDTF">2017-05-29T09:12:16Z</dcterms:created>
  <dcterms:modified xsi:type="dcterms:W3CDTF">2019-10-01T06:14:53Z</dcterms:modified>
</cp:coreProperties>
</file>

<file path=docProps/thumbnail.jpeg>
</file>